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58" autoAdjust="0"/>
  </p:normalViewPr>
  <p:slideViewPr>
    <p:cSldViewPr snapToGrid="0">
      <p:cViewPr>
        <p:scale>
          <a:sx n="94" d="100"/>
          <a:sy n="94" d="100"/>
        </p:scale>
        <p:origin x="-40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926" y="272906"/>
            <a:ext cx="1997343" cy="8014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3449" y="105509"/>
            <a:ext cx="1471515" cy="9483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6597" y="5254251"/>
            <a:ext cx="3415196" cy="14499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4983" y="5192665"/>
            <a:ext cx="2371925" cy="1676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160" y="274778"/>
            <a:ext cx="1890823" cy="75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>
          <a:xfrm>
            <a:off x="1544490" y="1554480"/>
            <a:ext cx="7766936" cy="2489200"/>
          </a:xfrm>
        </p:spPr>
        <p:txBody>
          <a:bodyPr/>
          <a:lstStyle/>
          <a:p>
            <a:pPr algn="ctr"/>
            <a:r>
              <a:rPr lang="sr-Cyrl-CS" sz="3600" b="1" dirty="0"/>
              <a:t>Анализа и испитивање потраживања банака </a:t>
            </a:r>
            <a:br>
              <a:rPr lang="sr-Cyrl-CS" sz="3600" b="1" dirty="0"/>
            </a:br>
            <a:r>
              <a:rPr lang="sr-Cyrl-CS" sz="3600" b="1" dirty="0"/>
              <a:t>у поступку стечаја</a:t>
            </a:r>
            <a:endParaRPr lang="en-US" sz="3600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vajcarska bank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194" y="5357610"/>
            <a:ext cx="2200863" cy="1171977"/>
          </a:xfrm>
          <a:prstGeom prst="rect">
            <a:avLst/>
          </a:prstGeom>
        </p:spPr>
      </p:pic>
      <p:pic>
        <p:nvPicPr>
          <p:cNvPr id="5" name="Picture 4" descr="Svetska banka logo m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505" y="218938"/>
            <a:ext cx="2197516" cy="1098758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889" y="5357611"/>
            <a:ext cx="2395471" cy="1199815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699" y="6010275"/>
            <a:ext cx="352022" cy="847725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132" y="5580912"/>
            <a:ext cx="1648496" cy="884282"/>
          </a:xfrm>
          <a:prstGeom prst="rect">
            <a:avLst/>
          </a:prstGeom>
        </p:spPr>
      </p:pic>
      <p:pic>
        <p:nvPicPr>
          <p:cNvPr id="10" name="Picture 9" descr="alsu ma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036" y="296103"/>
            <a:ext cx="2215166" cy="888865"/>
          </a:xfrm>
          <a:prstGeom prst="rect">
            <a:avLst/>
          </a:prstGeom>
        </p:spPr>
      </p:pic>
      <p:pic>
        <p:nvPicPr>
          <p:cNvPr id="13" name="Picture 12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556" y="0"/>
            <a:ext cx="528319" cy="386365"/>
          </a:xfrm>
          <a:prstGeom prst="rect">
            <a:avLst/>
          </a:prstGeom>
        </p:spPr>
      </p:pic>
      <p:pic>
        <p:nvPicPr>
          <p:cNvPr id="11" name="Picture 10" descr="RKP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3144" y="218941"/>
            <a:ext cx="1011459" cy="1107583"/>
          </a:xfrm>
          <a:prstGeom prst="rect">
            <a:avLst/>
          </a:prstGeom>
        </p:spPr>
      </p:pic>
      <p:pic>
        <p:nvPicPr>
          <p:cNvPr id="28" name="Picture 27" descr="untitled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1724" y="360207"/>
            <a:ext cx="669702" cy="682982"/>
          </a:xfrm>
          <a:prstGeom prst="rect">
            <a:avLst/>
          </a:prstGeom>
        </p:spPr>
      </p:pic>
      <p:pic>
        <p:nvPicPr>
          <p:cNvPr id="15" name="Picture 14" descr="untitled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490" y="308691"/>
            <a:ext cx="167426" cy="133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604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51280"/>
            <a:ext cx="8596668" cy="469008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у пракси банке</a:t>
            </a:r>
            <a:r>
              <a:rPr lang="en-US" dirty="0" smtClean="0"/>
              <a:t> </a:t>
            </a:r>
            <a:r>
              <a:rPr lang="sr-Cyrl-RS" dirty="0" smtClean="0"/>
              <a:t>често</a:t>
            </a:r>
            <a:r>
              <a:rPr lang="en-US" dirty="0" smtClean="0"/>
              <a:t> </a:t>
            </a:r>
            <a:r>
              <a:rPr lang="sr-Cyrl-RS" dirty="0" smtClean="0"/>
              <a:t>потраживање</a:t>
            </a:r>
            <a:r>
              <a:rPr lang="en-US" dirty="0" smtClean="0"/>
              <a:t> </a:t>
            </a:r>
            <a:r>
              <a:rPr lang="sr-Cyrl-RS" dirty="0" smtClean="0"/>
              <a:t>у страној валути </a:t>
            </a:r>
            <a:r>
              <a:rPr lang="en-US" dirty="0" err="1" smtClean="0"/>
              <a:t>прерачуна</a:t>
            </a:r>
            <a:r>
              <a:rPr lang="sr-Cyrl-RS" dirty="0" smtClean="0"/>
              <a:t>вају</a:t>
            </a:r>
            <a:r>
              <a:rPr lang="en-US" dirty="0" smtClean="0"/>
              <a:t> у </a:t>
            </a:r>
            <a:r>
              <a:rPr lang="en-US" dirty="0" err="1" smtClean="0"/>
              <a:t>динарску</a:t>
            </a:r>
            <a:r>
              <a:rPr lang="en-US" dirty="0" smtClean="0"/>
              <a:t> </a:t>
            </a:r>
            <a:r>
              <a:rPr lang="en-US" dirty="0" err="1" smtClean="0"/>
              <a:t>противвредност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дан</a:t>
            </a:r>
            <a:r>
              <a:rPr lang="en-US" dirty="0" smtClean="0"/>
              <a:t> </a:t>
            </a:r>
            <a:r>
              <a:rPr lang="en-US" dirty="0" err="1" smtClean="0"/>
              <a:t>пада</a:t>
            </a:r>
            <a:r>
              <a:rPr lang="en-US" dirty="0" smtClean="0"/>
              <a:t> у </a:t>
            </a:r>
            <a:r>
              <a:rPr lang="en-US" dirty="0" err="1" smtClean="0"/>
              <a:t>доцњу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sr-Cyrl-RS" dirty="0" smtClean="0"/>
              <a:t> на</a:t>
            </a:r>
            <a:r>
              <a:rPr lang="en-US" dirty="0" smtClean="0"/>
              <a:t> </a:t>
            </a:r>
            <a:r>
              <a:rPr lang="en-US" dirty="0" err="1" smtClean="0"/>
              <a:t>ту</a:t>
            </a:r>
            <a:r>
              <a:rPr lang="en-US" dirty="0" smtClean="0"/>
              <a:t> </a:t>
            </a:r>
            <a:r>
              <a:rPr lang="en-US" dirty="0" err="1" smtClean="0"/>
              <a:t>динарску</a:t>
            </a:r>
            <a:r>
              <a:rPr lang="en-US" dirty="0" smtClean="0"/>
              <a:t> </a:t>
            </a:r>
            <a:r>
              <a:rPr lang="en-US" dirty="0" err="1" smtClean="0"/>
              <a:t>противвредност</a:t>
            </a:r>
            <a:r>
              <a:rPr lang="en-US" dirty="0" smtClean="0"/>
              <a:t> </a:t>
            </a:r>
            <a:r>
              <a:rPr lang="en-US" dirty="0" err="1" smtClean="0"/>
              <a:t>обрачуна</a:t>
            </a:r>
            <a:r>
              <a:rPr lang="sr-Cyrl-RS" dirty="0" smtClean="0"/>
              <a:t>вају</a:t>
            </a:r>
            <a:r>
              <a:rPr lang="en-US" dirty="0" smtClean="0"/>
              <a:t> </a:t>
            </a:r>
            <a:r>
              <a:rPr lang="en-US" dirty="0" err="1" smtClean="0"/>
              <a:t>затезн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камат</a:t>
            </a:r>
            <a:r>
              <a:rPr lang="sr-Cyrl-RS" dirty="0" smtClean="0"/>
              <a:t>у </a:t>
            </a:r>
            <a:r>
              <a:rPr lang="en-US" dirty="0" err="1" smtClean="0"/>
              <a:t>прописан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потраживање</a:t>
            </a:r>
            <a:r>
              <a:rPr lang="en-US" dirty="0" smtClean="0"/>
              <a:t> у </a:t>
            </a:r>
            <a:r>
              <a:rPr lang="en-US" dirty="0" err="1" smtClean="0"/>
              <a:t>динарима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добијао</a:t>
            </a:r>
            <a:r>
              <a:rPr lang="en-US" dirty="0" smtClean="0"/>
              <a:t> </a:t>
            </a:r>
            <a:r>
              <a:rPr lang="en-US" dirty="0" err="1" smtClean="0"/>
              <a:t>значајно</a:t>
            </a:r>
            <a:r>
              <a:rPr lang="en-US" dirty="0" smtClean="0"/>
              <a:t> </a:t>
            </a:r>
            <a:r>
              <a:rPr lang="en-US" dirty="0" err="1" smtClean="0"/>
              <a:t>већи</a:t>
            </a:r>
            <a:r>
              <a:rPr lang="en-US" dirty="0" smtClean="0"/>
              <a:t> </a:t>
            </a:r>
            <a:r>
              <a:rPr lang="en-US" dirty="0" err="1" smtClean="0"/>
              <a:t>износ</a:t>
            </a:r>
            <a:r>
              <a:rPr lang="en-US" dirty="0" smtClean="0"/>
              <a:t> </a:t>
            </a:r>
            <a:r>
              <a:rPr lang="en-US" dirty="0" err="1" smtClean="0"/>
              <a:t>затезне</a:t>
            </a:r>
            <a:r>
              <a:rPr lang="en-US" dirty="0" smtClean="0"/>
              <a:t> </a:t>
            </a:r>
            <a:r>
              <a:rPr lang="en-US" dirty="0" err="1" smtClean="0"/>
              <a:t>камате</a:t>
            </a:r>
            <a:r>
              <a:rPr lang="sr-Cyrl-RS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проверава се  тачност обрачунате суспендоване (евиденционе) камате (коју банка обрачунава након проглашења кредита доспелим и најчешће књижи ванбилансно); на дан проглашења кредита доспелим, банка доспели главни дуг, уговорену камату и затезну камату обрачунату до дана доспећа, претвара у потраживање на које обрачунава камату до дан наплате свог потраживања); 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751840"/>
            <a:ext cx="8596668" cy="56184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2в</a:t>
            </a:r>
            <a:r>
              <a:rPr lang="sr-Cyrl-RS" dirty="0" smtClean="0"/>
              <a:t>. </a:t>
            </a:r>
            <a:r>
              <a:rPr lang="sr-Cyrl-RS" sz="2000" dirty="0" smtClean="0"/>
              <a:t>Истовремено са провером математичке тачности пријављеног потраживања, стечајни управник испитује основ потраживања, и ако основ постоји испитује се: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застарелост пријављеног потраживања;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претходна испуњеност обавезе од стране стечајног дужника која је предмет потраживања банке;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могућност пребијања потраживања у случају постојања потраживања стечајног дужника од банке, у складу са чланом 82 и 83 Закона о стечају;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претходно отпуштање дуга у складу са чланом 344 Закона о облигационим односима;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постојање новације обавеза стечајног дужника, ако је било претходног договора банке и стечајног дужника да постојећу обавезу замене новом;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/>
              <a:t>постојање условног потраживања (члан 87 и 142 Закона о стечају) за које се, ако се призна банци, резервишу средстава из стечајне масе до главне деобе;</a:t>
            </a:r>
          </a:p>
          <a:p>
            <a:pPr algn="just">
              <a:buFont typeface="Wingdings" pitchFamily="2" charset="2"/>
              <a:buChar char="§"/>
            </a:pPr>
            <a:endParaRPr lang="sr-Cyrl-R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396240"/>
            <a:ext cx="8596668" cy="606552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постојање парнице која ће се, по упуту стечајног судије, евентуално наставити;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могућности побијања правних радњи и правних послова;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када је уписано извршења и/или обезбеђење у јавним књигама пре отварања поступка стечаја;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/>
              <a:t>потраживање пријављено на основу извршне исправе које стечајни управник може оспорити само из разлога који су набројани у члану 113 став 3 Закона о стечају, при чему се на парницу упућује стечајни дужник или поверилац који је оспорио потраживање;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разлучно потраживања, са 2 аспекта:  1) основаности новчаног потраживања и 2) постојања обезбеђења- разлучног права, када су могуће опције:</a:t>
            </a:r>
          </a:p>
          <a:p>
            <a:pPr>
              <a:lnSpc>
                <a:spcPct val="80000"/>
              </a:lnSpc>
              <a:buNone/>
            </a:pPr>
            <a:r>
              <a:rPr lang="sr-Cyrl-CS" dirty="0" smtClean="0"/>
              <a:t> 	1. у целини се признаје новчано потраживање и разлучно право;</a:t>
            </a:r>
          </a:p>
          <a:p>
            <a:pPr>
              <a:lnSpc>
                <a:spcPct val="80000"/>
              </a:lnSpc>
              <a:buNone/>
            </a:pPr>
            <a:r>
              <a:rPr lang="sr-Cyrl-CS" dirty="0" smtClean="0"/>
              <a:t>	2. признаје се новчано потраживање у целости, а оспорава се разлучно право;</a:t>
            </a:r>
          </a:p>
          <a:p>
            <a:pPr>
              <a:lnSpc>
                <a:spcPct val="80000"/>
              </a:lnSpc>
              <a:buNone/>
            </a:pPr>
            <a:r>
              <a:rPr lang="sr-Cyrl-CS" dirty="0" smtClean="0"/>
              <a:t>	3. делимично се признаје новчано потраживање и у истом обиму се признаје</a:t>
            </a:r>
            <a:r>
              <a:rPr lang="en-US" dirty="0" smtClean="0"/>
              <a:t> </a:t>
            </a:r>
            <a:r>
              <a:rPr lang="sr-Cyrl-CS" dirty="0" smtClean="0"/>
              <a:t>разлучно право;</a:t>
            </a:r>
          </a:p>
          <a:p>
            <a:pPr>
              <a:lnSpc>
                <a:spcPct val="80000"/>
              </a:lnSpc>
              <a:buNone/>
            </a:pPr>
            <a:r>
              <a:rPr lang="sr-Cyrl-CS" dirty="0" smtClean="0"/>
              <a:t>	4. делимично се признаје новчано потраживање, а разлучно право оспорава у целини;</a:t>
            </a:r>
          </a:p>
          <a:p>
            <a:pPr>
              <a:lnSpc>
                <a:spcPct val="80000"/>
              </a:lnSpc>
              <a:buNone/>
            </a:pPr>
            <a:r>
              <a:rPr lang="sr-Cyrl-CS" dirty="0" smtClean="0"/>
              <a:t>	5. оспорава се новчано потраживање у целини, а тиме и разлучно право;</a:t>
            </a:r>
          </a:p>
          <a:p>
            <a:pPr algn="just">
              <a:buFont typeface="Wingdings" pitchFamily="2" charset="2"/>
              <a:buChar char="§"/>
            </a:pPr>
            <a:endParaRPr lang="sr-Cyrl-RS" dirty="0" smtClean="0"/>
          </a:p>
          <a:p>
            <a:pPr algn="just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000" dirty="0" smtClean="0"/>
              <a:t>ИСПЛАТНИ РЕДОВИ</a:t>
            </a:r>
          </a:p>
          <a:p>
            <a:pPr algn="just">
              <a:lnSpc>
                <a:spcPct val="80000"/>
              </a:lnSpc>
              <a:buNone/>
            </a:pPr>
            <a:r>
              <a:rPr lang="sr-Cyrl-CS" sz="2000" dirty="0" smtClean="0"/>
              <a:t>	Након извршеног испитивања пријава потраживања, стечајни управник сврстава потраживања банака по исплатним редовима, према члану 54 став 4 Закона о стечају, када је могуће: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000" dirty="0" smtClean="0"/>
              <a:t>сврстати једну пријаву потраживања у 1 исплатни ред;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000" dirty="0" smtClean="0"/>
              <a:t>сврстати једну пријаву потраживања у више исплатних редова;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sz="2000" dirty="0" smtClean="0"/>
              <a:t>поделити једну пријаву потраживања на обезбеђени и необезбеђени део;</a:t>
            </a:r>
          </a:p>
          <a:p>
            <a:pPr algn="just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188721"/>
            <a:ext cx="8596668" cy="485264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Cyrl-RS" sz="2000" dirty="0"/>
              <a:t>ПОЛОЖАЈ СТЕЧАЈНОГ УПРАВНИКА У ПОСТУПКУ ИСПИТИВАЊА ПРИЈАВА ПОТРАЖИВАЊА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Испитивање пријављених потраживања је најзначајнија фаза стечајног поступка уопште, а за стечајног управника најзначајнији и најодговорнији посао у целом току поступка стечаја;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У фази испитивања пријављених потраживања, повериоци стичу услове за покретање парница, утврђивање и наплату потраживања;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Од стечајног </a:t>
            </a:r>
            <a:r>
              <a:rPr lang="sr-Cyrl-RS" dirty="0" smtClean="0"/>
              <a:t>управника </a:t>
            </a:r>
            <a:r>
              <a:rPr lang="sr-Cyrl-RS" dirty="0"/>
              <a:t>се очекује да познаје велики број прописа, од којих је Закон о стечају полазна основа за даљи рад, и савладавање великог броја обавеза које нужно мора предузети да би испитао пријаве потраживања;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У случају да је у поступку испитивања потраживања намерно или крајњом непажњом проузроковао штету повериоцима, стечајни управник одговара личном имовином;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Стечајни управник сноси највећу одговорност у поступку испитивања пријављених потраживања и то не само за своје поступке, већ и за поступке ангажованих лица;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508000"/>
            <a:ext cx="8596668" cy="57200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r-Cyrl-RS" sz="7200" dirty="0"/>
              <a:t>ПРИЈАВА ПОТРАЖИВАЊА </a:t>
            </a:r>
            <a:r>
              <a:rPr lang="sr-Cyrl-RS" sz="7200" dirty="0" smtClean="0"/>
              <a:t>БАНКЕ </a:t>
            </a:r>
            <a:r>
              <a:rPr lang="sr-Cyrl-RS" sz="7200" dirty="0"/>
              <a:t>У ПОСТУПКУ СТЕЧАЈА</a:t>
            </a:r>
          </a:p>
          <a:p>
            <a:pPr algn="just">
              <a:buFont typeface="+mj-lt"/>
              <a:buAutoNum type="arabicPeriod"/>
            </a:pPr>
            <a:r>
              <a:rPr lang="sr-Cyrl-RS" sz="7200" dirty="0"/>
              <a:t>У пријави потраживања се мора назначити:</a:t>
            </a:r>
          </a:p>
          <a:p>
            <a:pPr algn="just">
              <a:buFontTx/>
              <a:buChar char="-"/>
            </a:pPr>
            <a:r>
              <a:rPr lang="sr-Cyrl-RS" sz="7200" dirty="0"/>
              <a:t>назив, односно име и седиште, односно пребивалиште повериоца са контакт адресим;</a:t>
            </a:r>
          </a:p>
          <a:p>
            <a:pPr algn="just">
              <a:buFontTx/>
              <a:buChar char="-"/>
            </a:pPr>
            <a:r>
              <a:rPr lang="sr-Cyrl-RS" sz="7200" dirty="0"/>
              <a:t>матични број правног </a:t>
            </a:r>
            <a:r>
              <a:rPr lang="sr-Cyrl-RS" sz="7200" dirty="0" smtClean="0"/>
              <a:t>лица;</a:t>
            </a:r>
            <a:endParaRPr lang="sr-Cyrl-RS" sz="7200" dirty="0"/>
          </a:p>
          <a:p>
            <a:pPr algn="just">
              <a:buFontTx/>
              <a:buChar char="-"/>
            </a:pPr>
            <a:r>
              <a:rPr lang="sr-Cyrl-RS" sz="7200" dirty="0"/>
              <a:t>број </a:t>
            </a:r>
            <a:r>
              <a:rPr lang="sr-Cyrl-RS" sz="7200" dirty="0" smtClean="0"/>
              <a:t>текућег </a:t>
            </a:r>
            <a:r>
              <a:rPr lang="sr-Cyrl-RS" sz="7200" dirty="0"/>
              <a:t>рачуна;</a:t>
            </a:r>
          </a:p>
          <a:p>
            <a:pPr algn="just">
              <a:buFontTx/>
              <a:buChar char="-"/>
            </a:pPr>
            <a:r>
              <a:rPr lang="sr-Cyrl-RS" sz="7200" dirty="0"/>
              <a:t>правни основ;</a:t>
            </a:r>
          </a:p>
          <a:p>
            <a:pPr algn="just">
              <a:buFontTx/>
              <a:buChar char="-"/>
            </a:pPr>
            <a:r>
              <a:rPr lang="sr-Cyrl-RS" sz="7200" dirty="0"/>
              <a:t>износ потраживања (главница + обрачуната камата)</a:t>
            </a:r>
          </a:p>
          <a:p>
            <a:pPr algn="just">
              <a:buFontTx/>
              <a:buChar char="-"/>
            </a:pPr>
            <a:r>
              <a:rPr lang="sr-Cyrl-RS" sz="7200" dirty="0"/>
              <a:t>ствар на којој је поверилац стекао разлучно право и износ потраживања који није обезбеђен, ако потраживање није у целини обезбеђено;</a:t>
            </a:r>
          </a:p>
          <a:p>
            <a:pPr algn="just">
              <a:buFontTx/>
              <a:buChar char="-"/>
            </a:pPr>
            <a:r>
              <a:rPr lang="sr-Cyrl-RS" sz="7200" dirty="0"/>
              <a:t>одређени захтев повериоца, сходно одредбама о садржини тужбе Закона којим се уређује парнични поступак;</a:t>
            </a:r>
          </a:p>
          <a:p>
            <a:pPr algn="just">
              <a:buFontTx/>
              <a:buChar char="-"/>
            </a:pPr>
            <a:r>
              <a:rPr lang="sr-Cyrl-RS" sz="7200" dirty="0" smtClean="0"/>
              <a:t>потраживање </a:t>
            </a:r>
            <a:r>
              <a:rPr lang="sr-Cyrl-RS" sz="7200" dirty="0"/>
              <a:t>у страној валути се пријављују у валути потраживања;</a:t>
            </a:r>
          </a:p>
          <a:p>
            <a:pPr algn="just">
              <a:buFontTx/>
              <a:buChar char="-"/>
            </a:pPr>
            <a:r>
              <a:rPr lang="sr-Cyrl-RS" sz="7200" dirty="0" smtClean="0"/>
              <a:t>потраживање </a:t>
            </a:r>
            <a:r>
              <a:rPr lang="sr-Cyrl-RS" sz="7200" dirty="0"/>
              <a:t>по коме је у току парница, потребно је навести суд пред којим тече поступак и ознаку списа;</a:t>
            </a:r>
          </a:p>
          <a:p>
            <a:pPr algn="just">
              <a:buFontTx/>
              <a:buChar char="-"/>
            </a:pPr>
            <a:r>
              <a:rPr lang="sr-Cyrl-RS" sz="7200" dirty="0"/>
              <a:t>солидарни дужници и јемци стечајног дужника могу, као стечајни повериоци, тражити да им се врати оно што су за </a:t>
            </a:r>
            <a:r>
              <a:rPr lang="sr-Cyrl-RS" sz="7200" dirty="0" smtClean="0"/>
              <a:t>стечајног дужника </a:t>
            </a:r>
            <a:r>
              <a:rPr lang="sr-Cyrl-RS" sz="7200" dirty="0"/>
              <a:t>платили после дана отварања поступка, ако према стечајном дужнику имају право регреса;</a:t>
            </a:r>
          </a:p>
          <a:p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52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209041"/>
            <a:ext cx="8596668" cy="4832322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dirty="0"/>
              <a:t>РОК ЗА ПОДНОШЕЊЕ ПРИЈАВА ПОТРАЖИВАЊА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Одређује стечајни судија  решењем којим отвара поступак стечаја,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Закон прописује крајњи рок од 120 дана за подношење пријава потраживања рачунајући од дана објављивања огласа о отварању поступка у „Службеном гласнику РС“;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Истеком рока од 120 дана, наступа преклузија за подношење пријава потраживања, и исте се након истека наведеног рока одбацују као </a:t>
            </a:r>
            <a:r>
              <a:rPr lang="sr-Cyrl-RS" dirty="0" smtClean="0"/>
              <a:t>неблаговремене;</a:t>
            </a:r>
            <a:endParaRPr lang="sr-Cyrl-RS" dirty="0"/>
          </a:p>
          <a:p>
            <a:pPr algn="just">
              <a:buFont typeface="+mj-lt"/>
              <a:buAutoNum type="arabicPeriod"/>
            </a:pPr>
            <a:r>
              <a:rPr lang="sr-Cyrl-RS" dirty="0"/>
              <a:t>Пријаве поднете по истеку рока одређеног од стране судије, али пре истека рока од 120 дана испитују се на допунском испитном рочишту;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Пријаве потраживања достављене стечајном управнику, исти без одлагања (хитно) враћа пошиљаоцу или доставља стечајном судији;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Пријаве потраживања које је стечајни управник прими пре истека рока од 120 дана, а вратио повериоцу, односно доставио судији, након истека наведеног </a:t>
            </a:r>
            <a:r>
              <a:rPr lang="sr-Cyrl-RS" dirty="0" smtClean="0"/>
              <a:t>рока </a:t>
            </a:r>
            <a:r>
              <a:rPr lang="sr-Cyrl-RS" dirty="0"/>
              <a:t>су неблаговремене (могућа одговорност стечајног управника);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8000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833120"/>
            <a:ext cx="8596668" cy="5208243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sz="2000" dirty="0"/>
              <a:t>ПРИЈАВЕ ПОТРАЖИВАЊА БАНАКА</a:t>
            </a:r>
          </a:p>
          <a:p>
            <a:pPr algn="just">
              <a:buFont typeface="+mj-lt"/>
              <a:buAutoNum type="arabicPeriod"/>
            </a:pPr>
            <a:r>
              <a:rPr lang="sr-Cyrl-RS" dirty="0"/>
              <a:t>У поступку стечаја, банке се најчешће појављују као стечајни, разлучни и заложни повериоци: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/>
              <a:t>Стечајни- немају обезбеђена потраживања према стечајном дужнику;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/>
              <a:t>Разлучни- имају заложно право, законско право задржавања или право намирења на стварима и правима о којима се воде јавне књиге или регистри и имају право на првенствено намирење из средстава продајом имовине на којој су стекли право.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/>
              <a:t>Заложни </a:t>
            </a:r>
            <a:r>
              <a:rPr lang="sr-Cyrl-RS" dirty="0" smtClean="0"/>
              <a:t>повериоци </a:t>
            </a:r>
            <a:r>
              <a:rPr lang="sr-Cyrl-RS" dirty="0" smtClean="0"/>
              <a:t>немају </a:t>
            </a:r>
            <a:r>
              <a:rPr lang="sr-Cyrl-RS" dirty="0"/>
              <a:t>новчано потраживање према стечајном дужнику, већ имају новчано потраживање према </a:t>
            </a:r>
            <a:r>
              <a:rPr lang="sr-Cyrl-RS" dirty="0" smtClean="0"/>
              <a:t>трећем лицу </a:t>
            </a:r>
            <a:r>
              <a:rPr lang="sr-Cyrl-RS" dirty="0"/>
              <a:t>које је обезбеђено заложним правом </a:t>
            </a:r>
            <a:r>
              <a:rPr lang="sr-Cyrl-RS" dirty="0" smtClean="0"/>
              <a:t>уписаним </a:t>
            </a:r>
            <a:r>
              <a:rPr lang="sr-Cyrl-RS" dirty="0"/>
              <a:t>на имовини стечајног дужника која је део стечајне масе</a:t>
            </a:r>
            <a:r>
              <a:rPr lang="sr-Cyrl-RS" dirty="0" smtClean="0"/>
              <a:t>; </a:t>
            </a:r>
            <a:endParaRPr lang="sr-Cyrl-RS" dirty="0" smtClean="0"/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повериоци </a:t>
            </a:r>
            <a:r>
              <a:rPr lang="sr-Cyrl-RS" dirty="0" smtClean="0"/>
              <a:t>за које није прописана законска обавеза </a:t>
            </a:r>
            <a:r>
              <a:rPr lang="sr-Cyrl-RS" dirty="0" smtClean="0"/>
              <a:t>поднешења пријаве потраживања </a:t>
            </a:r>
            <a:r>
              <a:rPr lang="sr-Cyrl-RS" dirty="0" smtClean="0"/>
              <a:t>у поступку </a:t>
            </a:r>
            <a:r>
              <a:rPr lang="sr-Cyrl-RS" dirty="0" smtClean="0"/>
              <a:t>стечаја; </a:t>
            </a:r>
            <a:endParaRPr lang="sr-Cyrl-R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/>
              <a:t>„Наглашена“ одговорност стечајног управника у поступку намирења банке као заложног повериоца</a:t>
            </a:r>
            <a:r>
              <a:rPr lang="sr-Cyrl-RS" dirty="0" smtClean="0"/>
              <a:t>; самостално поступање;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5888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marL="400050" algn="ctr"/>
            <a:r>
              <a:rPr lang="sr-Cyrl-RS" sz="2400" dirty="0"/>
              <a:t>ДОСТАВЉАЊЕ </a:t>
            </a:r>
            <a:r>
              <a:rPr lang="sr-Cyrl-RS" sz="2400" dirty="0" smtClean="0"/>
              <a:t>И ПРИЈЕМ ПРИЈАВА ПОТРАЖИВАЊА</a:t>
            </a:r>
          </a:p>
          <a:p>
            <a:pPr marL="400050" algn="ctr"/>
            <a:endParaRPr lang="sr-Cyrl-RS" sz="2400" dirty="0"/>
          </a:p>
          <a:p>
            <a:pPr marL="400050" algn="just">
              <a:buFont typeface="+mj-lt"/>
              <a:buAutoNum type="arabicPeriod"/>
            </a:pPr>
            <a:r>
              <a:rPr lang="sr-Cyrl-RS" sz="2400" dirty="0"/>
              <a:t>Пријаве потраживања се достављају судији који након истека рока за пријављивање исте доставља стечајном управнику;</a:t>
            </a:r>
          </a:p>
          <a:p>
            <a:pPr marL="400050" algn="just">
              <a:buFont typeface="+mj-lt"/>
              <a:buAutoNum type="arabicPeriod"/>
            </a:pPr>
            <a:r>
              <a:rPr lang="sr-Cyrl-RS" sz="2400" dirty="0"/>
              <a:t>Стечајни управник пријаве прима и </a:t>
            </a:r>
            <a:r>
              <a:rPr lang="sr-Cyrl-RS" sz="2400" dirty="0" smtClean="0"/>
              <a:t>заводи; </a:t>
            </a:r>
            <a:endParaRPr lang="sr-Cyrl-RS" sz="2400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518161"/>
            <a:ext cx="8596668" cy="5523202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ИСПИТИВАЊЕ ПРИЈАВА ПОТРАЖИВАЊА БАНКЕ</a:t>
            </a:r>
          </a:p>
          <a:p>
            <a:pPr algn="ctr">
              <a:buFont typeface="+mj-lt"/>
              <a:buAutoNum type="arabicPeriod"/>
            </a:pPr>
            <a:r>
              <a:rPr lang="sr-Cyrl-RS" dirty="0" smtClean="0"/>
              <a:t>Испитивање уредности односно формалне исправности пријаве потраживања;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/>
              <a:t>О неуредним пријавама, стечајни управник обавештава стечајног судију који ће поступити сходно члану 101 Закона о парничном поступку;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/>
              <a:t>Обавеза стечајног управника да потраживање банке пријављено у страној валути обрачуна у динарску противвредност према званичном средњем курсу НБС на дан отварања поступка стечаја;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/>
              <a:t>Обазривост стечајног управника у поступку испитивања „допуне пријаве потраживања“ (често се ради о новој пријави коју као такву треба и завести), када детаљно треба испитати благовременост, уредност и основаност;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/>
              <a:t>Обазривост стечајног управника приликом испитивања „допуне пријаве потраживања“ у поступку стечаја који се води према Закону о стечајном поступку (пропуштањем повериоца да покрене тужбу, „допуном пријаве потраживања“ често покушава да анулира последице претходног непоступања;</a:t>
            </a:r>
          </a:p>
          <a:p>
            <a:pPr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4092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209041"/>
            <a:ext cx="8596668" cy="4832322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F0"/>
                </a:solidFill>
              </a:rPr>
              <a:t>2. </a:t>
            </a:r>
            <a:r>
              <a:rPr lang="sr-Cyrl-RS" sz="2400" dirty="0" smtClean="0"/>
              <a:t>Испитивање пријаве потраживања банке </a:t>
            </a:r>
          </a:p>
          <a:p>
            <a:pPr marL="0" indent="0" algn="ctr">
              <a:buNone/>
            </a:pPr>
            <a:r>
              <a:rPr lang="sr-Cyrl-RS" sz="2400" dirty="0" smtClean="0"/>
              <a:t>у материјално правном смислу</a:t>
            </a:r>
            <a:endParaRPr lang="sr-Latn-RS" sz="2400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sr-Latn-RS" sz="2000" dirty="0" smtClean="0"/>
              <a:t> </a:t>
            </a:r>
            <a:r>
              <a:rPr lang="sr-Cyrl-RS" sz="2000" dirty="0" smtClean="0"/>
              <a:t>приступа се тек када је пријава у формално правном смислу уредна;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sr-Cyrl-RS" sz="2000" dirty="0" smtClean="0"/>
              <a:t> пријава потражовања се разврстава на пријаву потраживања стечајног или пријаву потраживања разлучног повериоца или се једна пријава потраживања  „дели“ на 2 дела, необезбеђено и обезбеђено потражовање;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sr-Cyrl-RS" sz="2000" dirty="0" smtClean="0"/>
              <a:t> испитује се математичка тачности пријављеног потраживања;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sr-Cyrl-RS" sz="2000" dirty="0" smtClean="0"/>
              <a:t> испитује се да ли је потраживање банке евидентирано  у књиговодству стечајног дужника и да ли је било претходног плаћања;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Font typeface="Wingdings" pitchFamily="2" charset="2"/>
              <a:buChar char="§"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98869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894081"/>
            <a:ext cx="8596668" cy="51472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2а. </a:t>
            </a:r>
            <a:r>
              <a:rPr lang="sr-Cyrl-RS" dirty="0" smtClean="0"/>
              <a:t>УТВРЂУЈЕ СЕ ИЗНОС ГЛАВНОГ ДУГА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2б. </a:t>
            </a:r>
            <a:r>
              <a:rPr lang="sr-Cyrl-RS" dirty="0" smtClean="0"/>
              <a:t>УТВРЂУЈЕ СЕ ИЗНОС КАМАТА (уговорене, затезне, суспендоване)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провера се тачност обрачунате уговорене камате до дана проглашења потраживања (кредита) доспелим;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проверава се тачност обрачунате законске затезне камате у смислу члана 85 закона о стечају и Одлуке Уставног суда </a:t>
            </a:r>
            <a:r>
              <a:rPr lang="sr-Latn-RS" dirty="0" smtClean="0"/>
              <a:t>I</a:t>
            </a:r>
            <a:r>
              <a:rPr lang="sr-Cyrl-RS" dirty="0" smtClean="0"/>
              <a:t> УЗ број 82/2009 од 12.7.2012.године, као и Закона о облигационим односима;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банке у пракси често уговарају затезну камату позивајући се на стање у банкарском и финансијском сектору Србије, стопу инфлације, стање на међународном финансијском тржишту, курс динара према евру и другим чиниоцима које утичу да затезна камата коју обрачунавају за доцњу у плаћању доспелих потраживања буде већа од законске затезне камате;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/>
              <a:t>проверава се тачност обрачунате законске затезне камате за доцњу у плаћању доспелих потраживања по основу одобреног кредита у страној валути или потраживање по основу кредита који је одобрен у страној валути, а плаћа се у динарима; 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Font typeface="Wingdings" pitchFamily="2" charset="2"/>
              <a:buChar char="§"/>
            </a:pPr>
            <a:endParaRPr lang="sr-Cyrl-RS" dirty="0" smtClean="0"/>
          </a:p>
          <a:p>
            <a:pPr algn="just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1301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Анализа и испитивање потраживања банака  у поступку стечаја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Jocic</cp:lastModifiedBy>
  <cp:revision>97</cp:revision>
  <dcterms:created xsi:type="dcterms:W3CDTF">2015-04-14T07:41:11Z</dcterms:created>
  <dcterms:modified xsi:type="dcterms:W3CDTF">2016-04-20T06:37:54Z</dcterms:modified>
</cp:coreProperties>
</file>